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59" r:id="rId6"/>
    <p:sldId id="261" r:id="rId7"/>
    <p:sldId id="262" r:id="rId8"/>
    <p:sldId id="264" r:id="rId9"/>
    <p:sldId id="265" r:id="rId10"/>
    <p:sldId id="266" r:id="rId11"/>
    <p:sldId id="263"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80" d="100"/>
          <a:sy n="80" d="100"/>
        </p:scale>
        <p:origin x="57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12/5/2025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9660B-A4E5-4BAE-AB65-50AC2EAAA9B2}"/>
              </a:ext>
            </a:extLst>
          </p:cNvPr>
          <p:cNvSpPr>
            <a:spLocks noGrp="1"/>
          </p:cNvSpPr>
          <p:nvPr>
            <p:ph type="ctrTitle"/>
          </p:nvPr>
        </p:nvSpPr>
        <p:spPr>
          <a:xfrm>
            <a:off x="2212532" y="1892887"/>
            <a:ext cx="7766936" cy="1646302"/>
          </a:xfrm>
        </p:spPr>
        <p:txBody>
          <a:bodyPr/>
          <a:lstStyle/>
          <a:p>
            <a:r>
              <a:rPr lang="en-GB" dirty="0"/>
              <a:t>Reception Admissions</a:t>
            </a:r>
          </a:p>
        </p:txBody>
      </p:sp>
      <p:sp>
        <p:nvSpPr>
          <p:cNvPr id="3" name="Subtitle 2">
            <a:extLst>
              <a:ext uri="{FF2B5EF4-FFF2-40B4-BE49-F238E27FC236}">
                <a16:creationId xmlns:a16="http://schemas.microsoft.com/office/drawing/2014/main" id="{24F649DC-9303-49A2-B8A7-8A67B3645577}"/>
              </a:ext>
            </a:extLst>
          </p:cNvPr>
          <p:cNvSpPr>
            <a:spLocks noGrp="1"/>
          </p:cNvSpPr>
          <p:nvPr>
            <p:ph type="subTitle" idx="1"/>
          </p:nvPr>
        </p:nvSpPr>
        <p:spPr>
          <a:xfrm>
            <a:off x="2096615" y="3539189"/>
            <a:ext cx="7766936" cy="1096899"/>
          </a:xfrm>
        </p:spPr>
        <p:txBody>
          <a:bodyPr/>
          <a:lstStyle/>
          <a:p>
            <a:r>
              <a:rPr lang="en-GB" dirty="0"/>
              <a:t>For September 2026 intake</a:t>
            </a:r>
          </a:p>
        </p:txBody>
      </p:sp>
      <p:pic>
        <p:nvPicPr>
          <p:cNvPr id="4" name="Picture 3">
            <a:extLst>
              <a:ext uri="{FF2B5EF4-FFF2-40B4-BE49-F238E27FC236}">
                <a16:creationId xmlns:a16="http://schemas.microsoft.com/office/drawing/2014/main" id="{86B8FB40-8D4C-41E8-9FED-DA7AA7016A08}"/>
              </a:ext>
            </a:extLst>
          </p:cNvPr>
          <p:cNvPicPr>
            <a:picLocks noChangeAspect="1"/>
          </p:cNvPicPr>
          <p:nvPr/>
        </p:nvPicPr>
        <p:blipFill>
          <a:blip r:embed="rId2"/>
          <a:stretch>
            <a:fillRect/>
          </a:stretch>
        </p:blipFill>
        <p:spPr>
          <a:xfrm>
            <a:off x="15152" y="1892887"/>
            <a:ext cx="3440401" cy="3685836"/>
          </a:xfrm>
          <a:prstGeom prst="rect">
            <a:avLst/>
          </a:prstGeom>
          <a:ln>
            <a:noFill/>
          </a:ln>
          <a:effectLst>
            <a:softEdge rad="112500"/>
          </a:effectLst>
        </p:spPr>
      </p:pic>
    </p:spTree>
    <p:extLst>
      <p:ext uri="{BB962C8B-B14F-4D97-AF65-F5344CB8AC3E}">
        <p14:creationId xmlns:p14="http://schemas.microsoft.com/office/powerpoint/2010/main" val="3476706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9818F4-FDE5-4BCE-A963-1D4B472FD15E}"/>
              </a:ext>
            </a:extLst>
          </p:cNvPr>
          <p:cNvSpPr txBox="1"/>
          <p:nvPr/>
        </p:nvSpPr>
        <p:spPr>
          <a:xfrm>
            <a:off x="204536" y="1540042"/>
            <a:ext cx="11081084" cy="5010474"/>
          </a:xfrm>
          <a:prstGeom prst="rect">
            <a:avLst/>
          </a:prstGeom>
          <a:noFill/>
        </p:spPr>
        <p:txBody>
          <a:bodyPr wrap="square" rtlCol="0">
            <a:spAutoFit/>
          </a:bodyPr>
          <a:lstStyle/>
          <a:p>
            <a:pPr marL="285750" indent="-285750" algn="just" fontAlgn="t">
              <a:lnSpc>
                <a:spcPct val="150000"/>
              </a:lnSpc>
              <a:buFont typeface="Arial" panose="020B0604020202020204" pitchFamily="34" charset="0"/>
              <a:buChar char="•"/>
            </a:pPr>
            <a:r>
              <a:rPr lang="en-US" sz="2400" dirty="0"/>
              <a:t>Your child's birthday should fall between </a:t>
            </a:r>
            <a:r>
              <a:rPr lang="en-US" sz="2400" b="1" dirty="0"/>
              <a:t>1st September 2021 and 31st August 2022</a:t>
            </a:r>
            <a:endParaRPr lang="en-US" sz="2400" dirty="0"/>
          </a:p>
          <a:p>
            <a:pPr marL="285750" indent="-285750" algn="just" fontAlgn="t">
              <a:lnSpc>
                <a:spcPct val="150000"/>
              </a:lnSpc>
              <a:buFont typeface="Arial" panose="020B0604020202020204" pitchFamily="34" charset="0"/>
              <a:buChar char="•"/>
            </a:pPr>
            <a:r>
              <a:rPr lang="en-US" sz="2400" dirty="0"/>
              <a:t>The application process opened on </a:t>
            </a:r>
            <a:r>
              <a:rPr lang="en-US" sz="2400" b="1" dirty="0"/>
              <a:t>1st September 2025</a:t>
            </a:r>
            <a:endParaRPr lang="en-US" sz="2400" dirty="0"/>
          </a:p>
          <a:p>
            <a:pPr marL="285750" indent="-285750" algn="just" fontAlgn="t">
              <a:lnSpc>
                <a:spcPct val="150000"/>
              </a:lnSpc>
              <a:buFont typeface="Arial" panose="020B0604020202020204" pitchFamily="34" charset="0"/>
              <a:buChar char="•"/>
            </a:pPr>
            <a:r>
              <a:rPr lang="en-US" sz="2400" dirty="0"/>
              <a:t>The deadline for online applications is 23:59 on </a:t>
            </a:r>
            <a:r>
              <a:rPr lang="en-US" sz="2400" b="1" dirty="0"/>
              <a:t>15th January 2026</a:t>
            </a:r>
            <a:endParaRPr lang="en-US" sz="2400" dirty="0"/>
          </a:p>
          <a:p>
            <a:pPr marL="285750" indent="-285750" algn="just" fontAlgn="t">
              <a:lnSpc>
                <a:spcPct val="150000"/>
              </a:lnSpc>
              <a:buFont typeface="Arial" panose="020B0604020202020204" pitchFamily="34" charset="0"/>
              <a:buChar char="•"/>
            </a:pPr>
            <a:r>
              <a:rPr lang="en-US" sz="2400" dirty="0"/>
              <a:t>An offer email will be sent to the email address used to complete your application during the evening of the </a:t>
            </a:r>
            <a:r>
              <a:rPr lang="en-US" sz="2400" b="1" dirty="0"/>
              <a:t>16th April 2026.</a:t>
            </a:r>
            <a:endParaRPr lang="en-US" sz="2400" dirty="0"/>
          </a:p>
          <a:p>
            <a:pPr marL="285750" indent="-285750" algn="just" fontAlgn="t">
              <a:lnSpc>
                <a:spcPct val="150000"/>
              </a:lnSpc>
              <a:buFont typeface="Arial" panose="020B0604020202020204" pitchFamily="34" charset="0"/>
              <a:buChar char="•"/>
            </a:pPr>
            <a:r>
              <a:rPr lang="en-US" sz="2400" dirty="0"/>
              <a:t>Log into your </a:t>
            </a:r>
            <a:r>
              <a:rPr lang="en-US" sz="2400" dirty="0" err="1"/>
              <a:t>eAdmissions</a:t>
            </a:r>
            <a:r>
              <a:rPr lang="en-US" sz="2400" dirty="0"/>
              <a:t> account by</a:t>
            </a:r>
            <a:r>
              <a:rPr lang="en-US" sz="2400" b="1" dirty="0"/>
              <a:t> 30th April 2026</a:t>
            </a:r>
            <a:r>
              <a:rPr lang="en-US" sz="2400" dirty="0"/>
              <a:t> to tell us if you accept the offer from us or not.</a:t>
            </a:r>
          </a:p>
          <a:p>
            <a:pPr marL="285750" indent="-285750" algn="just">
              <a:lnSpc>
                <a:spcPct val="150000"/>
              </a:lnSpc>
              <a:buFont typeface="Arial" panose="020B0604020202020204" pitchFamily="34" charset="0"/>
              <a:buChar char="•"/>
            </a:pPr>
            <a:endParaRPr lang="en-GB" sz="2400" dirty="0"/>
          </a:p>
        </p:txBody>
      </p:sp>
      <p:sp>
        <p:nvSpPr>
          <p:cNvPr id="3" name="Title 1">
            <a:extLst>
              <a:ext uri="{FF2B5EF4-FFF2-40B4-BE49-F238E27FC236}">
                <a16:creationId xmlns:a16="http://schemas.microsoft.com/office/drawing/2014/main" id="{A11568DB-989C-423C-8C54-76CE54CD6003}"/>
              </a:ext>
            </a:extLst>
          </p:cNvPr>
          <p:cNvSpPr txBox="1">
            <a:spLocks/>
          </p:cNvSpPr>
          <p:nvPr/>
        </p:nvSpPr>
        <p:spPr>
          <a:xfrm>
            <a:off x="3884922" y="409073"/>
            <a:ext cx="7766936" cy="1646302"/>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5400" u="sng" dirty="0"/>
              <a:t>Key Dates</a:t>
            </a:r>
          </a:p>
        </p:txBody>
      </p:sp>
    </p:spTree>
    <p:extLst>
      <p:ext uri="{BB962C8B-B14F-4D97-AF65-F5344CB8AC3E}">
        <p14:creationId xmlns:p14="http://schemas.microsoft.com/office/powerpoint/2010/main" val="2013711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15BD70-B945-4C15-A42A-F20DB10F6303}"/>
              </a:ext>
            </a:extLst>
          </p:cNvPr>
          <p:cNvPicPr>
            <a:picLocks noChangeAspect="1"/>
          </p:cNvPicPr>
          <p:nvPr/>
        </p:nvPicPr>
        <p:blipFill rotWithShape="1">
          <a:blip r:embed="rId2"/>
          <a:srcRect l="17350"/>
          <a:stretch/>
        </p:blipFill>
        <p:spPr>
          <a:xfrm>
            <a:off x="120314" y="625140"/>
            <a:ext cx="9416493" cy="3670133"/>
          </a:xfrm>
          <a:prstGeom prst="rect">
            <a:avLst/>
          </a:prstGeom>
        </p:spPr>
      </p:pic>
      <p:sp>
        <p:nvSpPr>
          <p:cNvPr id="3" name="TextBox 2">
            <a:extLst>
              <a:ext uri="{FF2B5EF4-FFF2-40B4-BE49-F238E27FC236}">
                <a16:creationId xmlns:a16="http://schemas.microsoft.com/office/drawing/2014/main" id="{4D236438-89D9-4A9F-A9C6-083A089C0DDE}"/>
              </a:ext>
            </a:extLst>
          </p:cNvPr>
          <p:cNvSpPr txBox="1"/>
          <p:nvPr/>
        </p:nvSpPr>
        <p:spPr>
          <a:xfrm>
            <a:off x="1110916" y="5065295"/>
            <a:ext cx="11081084" cy="646331"/>
          </a:xfrm>
          <a:prstGeom prst="rect">
            <a:avLst/>
          </a:prstGeom>
          <a:noFill/>
        </p:spPr>
        <p:txBody>
          <a:bodyPr wrap="square" rtlCol="0">
            <a:spAutoFit/>
          </a:bodyPr>
          <a:lstStyle/>
          <a:p>
            <a:pPr algn="just" fontAlgn="t">
              <a:lnSpc>
                <a:spcPct val="150000"/>
              </a:lnSpc>
            </a:pPr>
            <a:r>
              <a:rPr lang="en-US" sz="2400" dirty="0"/>
              <a:t>1. Search for the school website.</a:t>
            </a:r>
            <a:endParaRPr lang="en-GB" sz="2400" dirty="0"/>
          </a:p>
        </p:txBody>
      </p:sp>
    </p:spTree>
    <p:extLst>
      <p:ext uri="{BB962C8B-B14F-4D97-AF65-F5344CB8AC3E}">
        <p14:creationId xmlns:p14="http://schemas.microsoft.com/office/powerpoint/2010/main" val="1930805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3D634AE-8BDA-4A77-9BE8-AF169931E8D5}"/>
              </a:ext>
            </a:extLst>
          </p:cNvPr>
          <p:cNvPicPr>
            <a:picLocks noChangeAspect="1"/>
          </p:cNvPicPr>
          <p:nvPr/>
        </p:nvPicPr>
        <p:blipFill>
          <a:blip r:embed="rId2"/>
          <a:stretch>
            <a:fillRect/>
          </a:stretch>
        </p:blipFill>
        <p:spPr>
          <a:xfrm>
            <a:off x="199023" y="454192"/>
            <a:ext cx="9235742" cy="2409324"/>
          </a:xfrm>
          <a:prstGeom prst="rect">
            <a:avLst/>
          </a:prstGeom>
        </p:spPr>
      </p:pic>
      <p:sp>
        <p:nvSpPr>
          <p:cNvPr id="3" name="TextBox 2">
            <a:extLst>
              <a:ext uri="{FF2B5EF4-FFF2-40B4-BE49-F238E27FC236}">
                <a16:creationId xmlns:a16="http://schemas.microsoft.com/office/drawing/2014/main" id="{AD7D34A5-E855-451F-9EAA-A2FB42735ECF}"/>
              </a:ext>
            </a:extLst>
          </p:cNvPr>
          <p:cNvSpPr txBox="1"/>
          <p:nvPr/>
        </p:nvSpPr>
        <p:spPr>
          <a:xfrm>
            <a:off x="413085" y="3671319"/>
            <a:ext cx="11081084" cy="646331"/>
          </a:xfrm>
          <a:prstGeom prst="rect">
            <a:avLst/>
          </a:prstGeom>
          <a:noFill/>
        </p:spPr>
        <p:txBody>
          <a:bodyPr wrap="square" rtlCol="0">
            <a:spAutoFit/>
          </a:bodyPr>
          <a:lstStyle/>
          <a:p>
            <a:pPr algn="just" fontAlgn="t">
              <a:lnSpc>
                <a:spcPct val="150000"/>
              </a:lnSpc>
            </a:pPr>
            <a:r>
              <a:rPr lang="en-US" sz="2400" dirty="0"/>
              <a:t>2. Make sure you select the one with ‘</a:t>
            </a:r>
            <a:r>
              <a:rPr lang="en-US" sz="2400" dirty="0" err="1"/>
              <a:t>gordonpri</a:t>
            </a:r>
            <a:r>
              <a:rPr lang="en-US" sz="2400" dirty="0"/>
              <a:t>’ in the title.</a:t>
            </a:r>
            <a:endParaRPr lang="en-GB" sz="2400" dirty="0"/>
          </a:p>
        </p:txBody>
      </p:sp>
    </p:spTree>
    <p:extLst>
      <p:ext uri="{BB962C8B-B14F-4D97-AF65-F5344CB8AC3E}">
        <p14:creationId xmlns:p14="http://schemas.microsoft.com/office/powerpoint/2010/main" val="2714846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2CBFD4-5097-44F3-848C-6755BDF48CE7}"/>
              </a:ext>
            </a:extLst>
          </p:cNvPr>
          <p:cNvPicPr>
            <a:picLocks noChangeAspect="1"/>
          </p:cNvPicPr>
          <p:nvPr/>
        </p:nvPicPr>
        <p:blipFill>
          <a:blip r:embed="rId2"/>
          <a:stretch>
            <a:fillRect/>
          </a:stretch>
        </p:blipFill>
        <p:spPr>
          <a:xfrm>
            <a:off x="0" y="209415"/>
            <a:ext cx="12192000" cy="3720034"/>
          </a:xfrm>
          <a:prstGeom prst="rect">
            <a:avLst/>
          </a:prstGeom>
        </p:spPr>
      </p:pic>
      <p:sp>
        <p:nvSpPr>
          <p:cNvPr id="3" name="TextBox 2">
            <a:extLst>
              <a:ext uri="{FF2B5EF4-FFF2-40B4-BE49-F238E27FC236}">
                <a16:creationId xmlns:a16="http://schemas.microsoft.com/office/drawing/2014/main" id="{BA68DCAE-534A-4712-8B8B-2300EA1AE8D7}"/>
              </a:ext>
            </a:extLst>
          </p:cNvPr>
          <p:cNvSpPr txBox="1"/>
          <p:nvPr/>
        </p:nvSpPr>
        <p:spPr>
          <a:xfrm>
            <a:off x="328864" y="3929449"/>
            <a:ext cx="11081084" cy="646331"/>
          </a:xfrm>
          <a:prstGeom prst="rect">
            <a:avLst/>
          </a:prstGeom>
          <a:noFill/>
        </p:spPr>
        <p:txBody>
          <a:bodyPr wrap="square" rtlCol="0">
            <a:spAutoFit/>
          </a:bodyPr>
          <a:lstStyle/>
          <a:p>
            <a:pPr algn="just" fontAlgn="t">
              <a:lnSpc>
                <a:spcPct val="150000"/>
              </a:lnSpc>
            </a:pPr>
            <a:r>
              <a:rPr lang="en-US" sz="2400" dirty="0"/>
              <a:t>3. Click on ‘Key Information’. </a:t>
            </a:r>
            <a:endParaRPr lang="en-GB" sz="2400" dirty="0"/>
          </a:p>
        </p:txBody>
      </p:sp>
      <p:sp>
        <p:nvSpPr>
          <p:cNvPr id="4" name="TextBox 3">
            <a:extLst>
              <a:ext uri="{FF2B5EF4-FFF2-40B4-BE49-F238E27FC236}">
                <a16:creationId xmlns:a16="http://schemas.microsoft.com/office/drawing/2014/main" id="{0D7D0B9C-1CE3-4039-9E98-330A780D31E1}"/>
              </a:ext>
            </a:extLst>
          </p:cNvPr>
          <p:cNvSpPr txBox="1"/>
          <p:nvPr/>
        </p:nvSpPr>
        <p:spPr>
          <a:xfrm>
            <a:off x="328864" y="5188754"/>
            <a:ext cx="11081084" cy="646331"/>
          </a:xfrm>
          <a:prstGeom prst="rect">
            <a:avLst/>
          </a:prstGeom>
          <a:noFill/>
        </p:spPr>
        <p:txBody>
          <a:bodyPr wrap="square" rtlCol="0">
            <a:spAutoFit/>
          </a:bodyPr>
          <a:lstStyle/>
          <a:p>
            <a:pPr algn="just" fontAlgn="t">
              <a:lnSpc>
                <a:spcPct val="150000"/>
              </a:lnSpc>
            </a:pPr>
            <a:r>
              <a:rPr lang="en-US" sz="2400" dirty="0"/>
              <a:t>4. Select ‘Admissions’. </a:t>
            </a:r>
            <a:endParaRPr lang="en-GB" sz="2400" dirty="0"/>
          </a:p>
        </p:txBody>
      </p:sp>
      <p:pic>
        <p:nvPicPr>
          <p:cNvPr id="5" name="Picture 4">
            <a:extLst>
              <a:ext uri="{FF2B5EF4-FFF2-40B4-BE49-F238E27FC236}">
                <a16:creationId xmlns:a16="http://schemas.microsoft.com/office/drawing/2014/main" id="{BB915B35-B268-4407-B98F-3A945BEF26D0}"/>
              </a:ext>
            </a:extLst>
          </p:cNvPr>
          <p:cNvPicPr>
            <a:picLocks noChangeAspect="1"/>
          </p:cNvPicPr>
          <p:nvPr/>
        </p:nvPicPr>
        <p:blipFill>
          <a:blip r:embed="rId3"/>
          <a:stretch>
            <a:fillRect/>
          </a:stretch>
        </p:blipFill>
        <p:spPr>
          <a:xfrm>
            <a:off x="5486398" y="4019187"/>
            <a:ext cx="5733549" cy="2629398"/>
          </a:xfrm>
          <a:prstGeom prst="rect">
            <a:avLst/>
          </a:prstGeom>
        </p:spPr>
      </p:pic>
      <p:cxnSp>
        <p:nvCxnSpPr>
          <p:cNvPr id="7" name="Straight Arrow Connector 6">
            <a:extLst>
              <a:ext uri="{FF2B5EF4-FFF2-40B4-BE49-F238E27FC236}">
                <a16:creationId xmlns:a16="http://schemas.microsoft.com/office/drawing/2014/main" id="{FDABF0F6-50EA-43A7-9BCF-50985437AB8F}"/>
              </a:ext>
            </a:extLst>
          </p:cNvPr>
          <p:cNvCxnSpPr>
            <a:cxnSpLocks/>
          </p:cNvCxnSpPr>
          <p:nvPr/>
        </p:nvCxnSpPr>
        <p:spPr>
          <a:xfrm flipV="1">
            <a:off x="3645568" y="5333887"/>
            <a:ext cx="2021306" cy="27282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685C2B44-94DE-4F20-98C5-D6737B835498}"/>
              </a:ext>
            </a:extLst>
          </p:cNvPr>
          <p:cNvCxnSpPr>
            <a:cxnSpLocks/>
          </p:cNvCxnSpPr>
          <p:nvPr/>
        </p:nvCxnSpPr>
        <p:spPr>
          <a:xfrm flipV="1">
            <a:off x="4353424" y="1346081"/>
            <a:ext cx="1939092" cy="283138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1911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B55F6F-B28C-450E-8234-BBCDAA72D7EE}"/>
              </a:ext>
            </a:extLst>
          </p:cNvPr>
          <p:cNvPicPr>
            <a:picLocks noChangeAspect="1"/>
          </p:cNvPicPr>
          <p:nvPr/>
        </p:nvPicPr>
        <p:blipFill>
          <a:blip r:embed="rId2"/>
          <a:stretch>
            <a:fillRect/>
          </a:stretch>
        </p:blipFill>
        <p:spPr>
          <a:xfrm>
            <a:off x="1887203" y="239879"/>
            <a:ext cx="7286625" cy="3514725"/>
          </a:xfrm>
          <a:prstGeom prst="rect">
            <a:avLst/>
          </a:prstGeom>
        </p:spPr>
      </p:pic>
      <p:sp>
        <p:nvSpPr>
          <p:cNvPr id="3" name="TextBox 2">
            <a:extLst>
              <a:ext uri="{FF2B5EF4-FFF2-40B4-BE49-F238E27FC236}">
                <a16:creationId xmlns:a16="http://schemas.microsoft.com/office/drawing/2014/main" id="{23B2CF5C-9A90-43FD-8261-DC014BD0DD06}"/>
              </a:ext>
            </a:extLst>
          </p:cNvPr>
          <p:cNvSpPr txBox="1"/>
          <p:nvPr/>
        </p:nvSpPr>
        <p:spPr>
          <a:xfrm>
            <a:off x="328864" y="5188754"/>
            <a:ext cx="11081084" cy="646331"/>
          </a:xfrm>
          <a:prstGeom prst="rect">
            <a:avLst/>
          </a:prstGeom>
          <a:noFill/>
        </p:spPr>
        <p:txBody>
          <a:bodyPr wrap="square" rtlCol="0">
            <a:spAutoFit/>
          </a:bodyPr>
          <a:lstStyle/>
          <a:p>
            <a:pPr algn="just" fontAlgn="t">
              <a:lnSpc>
                <a:spcPct val="150000"/>
              </a:lnSpc>
            </a:pPr>
            <a:r>
              <a:rPr lang="en-US" sz="2400" dirty="0"/>
              <a:t>5. Scroll down to the ‘Reception’ section and click on the blue link.</a:t>
            </a:r>
            <a:endParaRPr lang="en-GB" sz="2400" dirty="0"/>
          </a:p>
        </p:txBody>
      </p:sp>
      <p:cxnSp>
        <p:nvCxnSpPr>
          <p:cNvPr id="4" name="Straight Arrow Connector 3">
            <a:extLst>
              <a:ext uri="{FF2B5EF4-FFF2-40B4-BE49-F238E27FC236}">
                <a16:creationId xmlns:a16="http://schemas.microsoft.com/office/drawing/2014/main" id="{380D59BC-3FCA-4922-98B9-34E68A1162F5}"/>
              </a:ext>
            </a:extLst>
          </p:cNvPr>
          <p:cNvCxnSpPr>
            <a:cxnSpLocks/>
          </p:cNvCxnSpPr>
          <p:nvPr/>
        </p:nvCxnSpPr>
        <p:spPr>
          <a:xfrm flipH="1" flipV="1">
            <a:off x="3056022" y="1624263"/>
            <a:ext cx="5137483" cy="377791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7152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892D355-79F2-4E5C-BF58-F8223908AD56}"/>
              </a:ext>
            </a:extLst>
          </p:cNvPr>
          <p:cNvPicPr>
            <a:picLocks noChangeAspect="1"/>
          </p:cNvPicPr>
          <p:nvPr/>
        </p:nvPicPr>
        <p:blipFill>
          <a:blip r:embed="rId2"/>
          <a:stretch>
            <a:fillRect/>
          </a:stretch>
        </p:blipFill>
        <p:spPr>
          <a:xfrm>
            <a:off x="134759" y="156409"/>
            <a:ext cx="6964875" cy="4106779"/>
          </a:xfrm>
          <a:prstGeom prst="rect">
            <a:avLst/>
          </a:prstGeom>
        </p:spPr>
      </p:pic>
      <p:pic>
        <p:nvPicPr>
          <p:cNvPr id="3" name="Picture 2">
            <a:extLst>
              <a:ext uri="{FF2B5EF4-FFF2-40B4-BE49-F238E27FC236}">
                <a16:creationId xmlns:a16="http://schemas.microsoft.com/office/drawing/2014/main" id="{93835665-D7D5-42A1-AFA6-1F65A9FAB7B5}"/>
              </a:ext>
            </a:extLst>
          </p:cNvPr>
          <p:cNvPicPr>
            <a:picLocks noChangeAspect="1"/>
          </p:cNvPicPr>
          <p:nvPr/>
        </p:nvPicPr>
        <p:blipFill>
          <a:blip r:embed="rId3"/>
          <a:stretch>
            <a:fillRect/>
          </a:stretch>
        </p:blipFill>
        <p:spPr>
          <a:xfrm>
            <a:off x="5846941" y="2835191"/>
            <a:ext cx="6210300" cy="3762375"/>
          </a:xfrm>
          <a:prstGeom prst="rect">
            <a:avLst/>
          </a:prstGeom>
        </p:spPr>
      </p:pic>
      <p:sp>
        <p:nvSpPr>
          <p:cNvPr id="4" name="TextBox 3">
            <a:extLst>
              <a:ext uri="{FF2B5EF4-FFF2-40B4-BE49-F238E27FC236}">
                <a16:creationId xmlns:a16="http://schemas.microsoft.com/office/drawing/2014/main" id="{B3635511-CAD3-40E6-8D14-2D9249394329}"/>
              </a:ext>
            </a:extLst>
          </p:cNvPr>
          <p:cNvSpPr txBox="1"/>
          <p:nvPr/>
        </p:nvSpPr>
        <p:spPr>
          <a:xfrm>
            <a:off x="328864" y="5188754"/>
            <a:ext cx="11081084" cy="646331"/>
          </a:xfrm>
          <a:prstGeom prst="rect">
            <a:avLst/>
          </a:prstGeom>
          <a:noFill/>
        </p:spPr>
        <p:txBody>
          <a:bodyPr wrap="square" rtlCol="0">
            <a:spAutoFit/>
          </a:bodyPr>
          <a:lstStyle/>
          <a:p>
            <a:pPr algn="just" fontAlgn="t">
              <a:lnSpc>
                <a:spcPct val="150000"/>
              </a:lnSpc>
            </a:pPr>
            <a:r>
              <a:rPr lang="en-US" sz="2400" dirty="0"/>
              <a:t>6. Scroll down and click on the pink bar.</a:t>
            </a:r>
            <a:endParaRPr lang="en-GB" sz="2400" dirty="0"/>
          </a:p>
        </p:txBody>
      </p:sp>
      <p:cxnSp>
        <p:nvCxnSpPr>
          <p:cNvPr id="5" name="Straight Arrow Connector 4">
            <a:extLst>
              <a:ext uri="{FF2B5EF4-FFF2-40B4-BE49-F238E27FC236}">
                <a16:creationId xmlns:a16="http://schemas.microsoft.com/office/drawing/2014/main" id="{C8131DF7-DB61-472C-9CFA-E65B40D1B1AF}"/>
              </a:ext>
            </a:extLst>
          </p:cNvPr>
          <p:cNvCxnSpPr>
            <a:cxnSpLocks/>
          </p:cNvCxnSpPr>
          <p:nvPr/>
        </p:nvCxnSpPr>
        <p:spPr>
          <a:xfrm flipV="1">
            <a:off x="5077326" y="4150895"/>
            <a:ext cx="1018674" cy="119112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6998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115824-0A3F-4C7A-9CAC-F5BED9CAD95E}"/>
              </a:ext>
            </a:extLst>
          </p:cNvPr>
          <p:cNvPicPr>
            <a:picLocks noChangeAspect="1"/>
          </p:cNvPicPr>
          <p:nvPr/>
        </p:nvPicPr>
        <p:blipFill>
          <a:blip r:embed="rId2"/>
          <a:stretch>
            <a:fillRect/>
          </a:stretch>
        </p:blipFill>
        <p:spPr>
          <a:xfrm>
            <a:off x="0" y="1643304"/>
            <a:ext cx="12192000" cy="4750486"/>
          </a:xfrm>
          <a:prstGeom prst="rect">
            <a:avLst/>
          </a:prstGeom>
        </p:spPr>
      </p:pic>
      <p:cxnSp>
        <p:nvCxnSpPr>
          <p:cNvPr id="3" name="Straight Arrow Connector 2">
            <a:extLst>
              <a:ext uri="{FF2B5EF4-FFF2-40B4-BE49-F238E27FC236}">
                <a16:creationId xmlns:a16="http://schemas.microsoft.com/office/drawing/2014/main" id="{BD67766D-967B-4769-B454-2173A4FCD37C}"/>
              </a:ext>
            </a:extLst>
          </p:cNvPr>
          <p:cNvCxnSpPr>
            <a:cxnSpLocks/>
          </p:cNvCxnSpPr>
          <p:nvPr/>
        </p:nvCxnSpPr>
        <p:spPr>
          <a:xfrm>
            <a:off x="8145379" y="709863"/>
            <a:ext cx="1937084" cy="241834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DA91B239-FE8B-47E2-9CCB-520F100A5DD1}"/>
              </a:ext>
            </a:extLst>
          </p:cNvPr>
          <p:cNvSpPr txBox="1"/>
          <p:nvPr/>
        </p:nvSpPr>
        <p:spPr>
          <a:xfrm>
            <a:off x="256674" y="147522"/>
            <a:ext cx="9849852" cy="1200329"/>
          </a:xfrm>
          <a:prstGeom prst="rect">
            <a:avLst/>
          </a:prstGeom>
          <a:noFill/>
        </p:spPr>
        <p:txBody>
          <a:bodyPr wrap="square" rtlCol="0">
            <a:spAutoFit/>
          </a:bodyPr>
          <a:lstStyle/>
          <a:p>
            <a:pPr algn="just" fontAlgn="t">
              <a:lnSpc>
                <a:spcPct val="150000"/>
              </a:lnSpc>
            </a:pPr>
            <a:r>
              <a:rPr lang="en-US" sz="2400" dirty="0"/>
              <a:t>7. You will need a list of 6 schools that you want to apply for. </a:t>
            </a:r>
          </a:p>
          <a:p>
            <a:pPr algn="just" fontAlgn="t">
              <a:lnSpc>
                <a:spcPct val="150000"/>
              </a:lnSpc>
            </a:pPr>
            <a:r>
              <a:rPr lang="en-US" sz="2400" dirty="0"/>
              <a:t>- Use this function to find local schools in </a:t>
            </a:r>
            <a:r>
              <a:rPr lang="en-US" sz="2400" dirty="0" err="1"/>
              <a:t>Redbridge</a:t>
            </a:r>
            <a:r>
              <a:rPr lang="en-US" sz="2400" dirty="0"/>
              <a:t>. </a:t>
            </a:r>
            <a:endParaRPr lang="en-GB" sz="2400" dirty="0"/>
          </a:p>
        </p:txBody>
      </p:sp>
    </p:spTree>
    <p:extLst>
      <p:ext uri="{BB962C8B-B14F-4D97-AF65-F5344CB8AC3E}">
        <p14:creationId xmlns:p14="http://schemas.microsoft.com/office/powerpoint/2010/main" val="177717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BA4D64C-948D-415F-96AB-D10CE661B302}"/>
              </a:ext>
            </a:extLst>
          </p:cNvPr>
          <p:cNvPicPr>
            <a:picLocks noChangeAspect="1"/>
          </p:cNvPicPr>
          <p:nvPr/>
        </p:nvPicPr>
        <p:blipFill>
          <a:blip r:embed="rId2"/>
          <a:stretch>
            <a:fillRect/>
          </a:stretch>
        </p:blipFill>
        <p:spPr>
          <a:xfrm>
            <a:off x="465973" y="1467852"/>
            <a:ext cx="10201275" cy="5191125"/>
          </a:xfrm>
          <a:prstGeom prst="rect">
            <a:avLst/>
          </a:prstGeom>
        </p:spPr>
      </p:pic>
      <p:pic>
        <p:nvPicPr>
          <p:cNvPr id="3" name="Picture 2">
            <a:extLst>
              <a:ext uri="{FF2B5EF4-FFF2-40B4-BE49-F238E27FC236}">
                <a16:creationId xmlns:a16="http://schemas.microsoft.com/office/drawing/2014/main" id="{5C37D1D0-67F4-4840-88AD-BA095FE58E87}"/>
              </a:ext>
            </a:extLst>
          </p:cNvPr>
          <p:cNvPicPr>
            <a:picLocks noChangeAspect="1"/>
          </p:cNvPicPr>
          <p:nvPr/>
        </p:nvPicPr>
        <p:blipFill>
          <a:blip r:embed="rId3"/>
          <a:stretch>
            <a:fillRect/>
          </a:stretch>
        </p:blipFill>
        <p:spPr>
          <a:xfrm>
            <a:off x="3648577" y="2987090"/>
            <a:ext cx="3162300" cy="1076325"/>
          </a:xfrm>
          <a:prstGeom prst="rect">
            <a:avLst/>
          </a:prstGeom>
        </p:spPr>
      </p:pic>
      <p:cxnSp>
        <p:nvCxnSpPr>
          <p:cNvPr id="4" name="Straight Arrow Connector 3">
            <a:extLst>
              <a:ext uri="{FF2B5EF4-FFF2-40B4-BE49-F238E27FC236}">
                <a16:creationId xmlns:a16="http://schemas.microsoft.com/office/drawing/2014/main" id="{82FEAEB3-C079-49C1-8267-9F0C23CA1C3B}"/>
              </a:ext>
            </a:extLst>
          </p:cNvPr>
          <p:cNvCxnSpPr>
            <a:cxnSpLocks/>
          </p:cNvCxnSpPr>
          <p:nvPr/>
        </p:nvCxnSpPr>
        <p:spPr>
          <a:xfrm flipV="1">
            <a:off x="3465095" y="3826041"/>
            <a:ext cx="1155031" cy="161223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8E78CC4-27F1-4B25-ABAA-41C3E2336E97}"/>
              </a:ext>
            </a:extLst>
          </p:cNvPr>
          <p:cNvSpPr txBox="1"/>
          <p:nvPr/>
        </p:nvSpPr>
        <p:spPr>
          <a:xfrm>
            <a:off x="260684" y="0"/>
            <a:ext cx="8718884" cy="1200329"/>
          </a:xfrm>
          <a:prstGeom prst="rect">
            <a:avLst/>
          </a:prstGeom>
          <a:noFill/>
        </p:spPr>
        <p:txBody>
          <a:bodyPr wrap="square" rtlCol="0">
            <a:spAutoFit/>
          </a:bodyPr>
          <a:lstStyle/>
          <a:p>
            <a:pPr algn="just" fontAlgn="t">
              <a:lnSpc>
                <a:spcPct val="150000"/>
              </a:lnSpc>
            </a:pPr>
            <a:r>
              <a:rPr lang="en-US" sz="2400" dirty="0"/>
              <a:t>8. Uncheck the boxes for ‘Junior, Secondary and All-through’ to find schools that you could apply to, for your child.</a:t>
            </a:r>
            <a:endParaRPr lang="en-GB" sz="2400" dirty="0"/>
          </a:p>
        </p:txBody>
      </p:sp>
    </p:spTree>
    <p:extLst>
      <p:ext uri="{BB962C8B-B14F-4D97-AF65-F5344CB8AC3E}">
        <p14:creationId xmlns:p14="http://schemas.microsoft.com/office/powerpoint/2010/main" val="3188308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637A566-C005-4064-B8F2-1DBD608A0D2C}"/>
              </a:ext>
            </a:extLst>
          </p:cNvPr>
          <p:cNvPicPr>
            <a:picLocks noChangeAspect="1"/>
          </p:cNvPicPr>
          <p:nvPr/>
        </p:nvPicPr>
        <p:blipFill>
          <a:blip r:embed="rId2"/>
          <a:stretch>
            <a:fillRect/>
          </a:stretch>
        </p:blipFill>
        <p:spPr>
          <a:xfrm>
            <a:off x="6287502" y="2255420"/>
            <a:ext cx="4381500" cy="4248150"/>
          </a:xfrm>
          <a:prstGeom prst="rect">
            <a:avLst/>
          </a:prstGeom>
        </p:spPr>
      </p:pic>
      <p:cxnSp>
        <p:nvCxnSpPr>
          <p:cNvPr id="3" name="Straight Arrow Connector 2">
            <a:extLst>
              <a:ext uri="{FF2B5EF4-FFF2-40B4-BE49-F238E27FC236}">
                <a16:creationId xmlns:a16="http://schemas.microsoft.com/office/drawing/2014/main" id="{E336A1AF-AC73-45BA-9461-948363732F3C}"/>
              </a:ext>
            </a:extLst>
          </p:cNvPr>
          <p:cNvCxnSpPr>
            <a:cxnSpLocks/>
          </p:cNvCxnSpPr>
          <p:nvPr/>
        </p:nvCxnSpPr>
        <p:spPr>
          <a:xfrm>
            <a:off x="4186989" y="5233737"/>
            <a:ext cx="4415590" cy="45720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8D45DF-FA90-4BD7-914E-87DDC43D280D}"/>
              </a:ext>
            </a:extLst>
          </p:cNvPr>
          <p:cNvSpPr txBox="1"/>
          <p:nvPr/>
        </p:nvSpPr>
        <p:spPr>
          <a:xfrm>
            <a:off x="282741" y="3154013"/>
            <a:ext cx="5835316" cy="2308324"/>
          </a:xfrm>
          <a:prstGeom prst="rect">
            <a:avLst/>
          </a:prstGeom>
          <a:noFill/>
        </p:spPr>
        <p:txBody>
          <a:bodyPr wrap="square" rtlCol="0">
            <a:spAutoFit/>
          </a:bodyPr>
          <a:lstStyle/>
          <a:p>
            <a:pPr algn="just" fontAlgn="t">
              <a:lnSpc>
                <a:spcPct val="150000"/>
              </a:lnSpc>
            </a:pPr>
            <a:r>
              <a:rPr lang="en-US" sz="2400" dirty="0"/>
              <a:t>10. Hover over the green pins to find the name of the schools. </a:t>
            </a:r>
          </a:p>
          <a:p>
            <a:pPr algn="just" fontAlgn="t">
              <a:lnSpc>
                <a:spcPct val="150000"/>
              </a:lnSpc>
            </a:pPr>
            <a:r>
              <a:rPr lang="en-US" sz="2400" dirty="0"/>
              <a:t>- We are located in this part of the borough.</a:t>
            </a:r>
            <a:endParaRPr lang="en-GB" sz="2400" dirty="0"/>
          </a:p>
        </p:txBody>
      </p:sp>
    </p:spTree>
    <p:extLst>
      <p:ext uri="{BB962C8B-B14F-4D97-AF65-F5344CB8AC3E}">
        <p14:creationId xmlns:p14="http://schemas.microsoft.com/office/powerpoint/2010/main" val="1980254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3A0738-1531-4523-90A5-F563C5AFE1CA}"/>
              </a:ext>
            </a:extLst>
          </p:cNvPr>
          <p:cNvPicPr>
            <a:picLocks noChangeAspect="1"/>
          </p:cNvPicPr>
          <p:nvPr/>
        </p:nvPicPr>
        <p:blipFill>
          <a:blip r:embed="rId2"/>
          <a:stretch>
            <a:fillRect/>
          </a:stretch>
        </p:blipFill>
        <p:spPr>
          <a:xfrm>
            <a:off x="0" y="1643304"/>
            <a:ext cx="12192000" cy="4750486"/>
          </a:xfrm>
          <a:prstGeom prst="rect">
            <a:avLst/>
          </a:prstGeom>
        </p:spPr>
      </p:pic>
      <p:sp>
        <p:nvSpPr>
          <p:cNvPr id="3" name="TextBox 2">
            <a:extLst>
              <a:ext uri="{FF2B5EF4-FFF2-40B4-BE49-F238E27FC236}">
                <a16:creationId xmlns:a16="http://schemas.microsoft.com/office/drawing/2014/main" id="{5712D9E0-7EE8-43DF-8C62-0ADDB6E1378E}"/>
              </a:ext>
            </a:extLst>
          </p:cNvPr>
          <p:cNvSpPr txBox="1"/>
          <p:nvPr/>
        </p:nvSpPr>
        <p:spPr>
          <a:xfrm>
            <a:off x="256674" y="147522"/>
            <a:ext cx="9849852" cy="1754326"/>
          </a:xfrm>
          <a:prstGeom prst="rect">
            <a:avLst/>
          </a:prstGeom>
          <a:noFill/>
        </p:spPr>
        <p:txBody>
          <a:bodyPr wrap="square" rtlCol="0">
            <a:spAutoFit/>
          </a:bodyPr>
          <a:lstStyle/>
          <a:p>
            <a:pPr algn="just" fontAlgn="t">
              <a:lnSpc>
                <a:spcPct val="150000"/>
              </a:lnSpc>
            </a:pPr>
            <a:r>
              <a:rPr lang="en-US" sz="2400" dirty="0"/>
              <a:t>9. Select the correct option and register or sign in.</a:t>
            </a:r>
          </a:p>
          <a:p>
            <a:pPr algn="just" fontAlgn="t">
              <a:lnSpc>
                <a:spcPct val="150000"/>
              </a:lnSpc>
            </a:pPr>
            <a:r>
              <a:rPr lang="en-US" sz="2400" dirty="0"/>
              <a:t>- You may need to reset your password if you have an existing account but have forgotten your password. </a:t>
            </a:r>
            <a:endParaRPr lang="en-GB" sz="2400" dirty="0"/>
          </a:p>
        </p:txBody>
      </p:sp>
      <p:cxnSp>
        <p:nvCxnSpPr>
          <p:cNvPr id="4" name="Straight Arrow Connector 3">
            <a:extLst>
              <a:ext uri="{FF2B5EF4-FFF2-40B4-BE49-F238E27FC236}">
                <a16:creationId xmlns:a16="http://schemas.microsoft.com/office/drawing/2014/main" id="{3994F99A-A318-4EDD-A7C3-EF3B4C620A38}"/>
              </a:ext>
            </a:extLst>
          </p:cNvPr>
          <p:cNvCxnSpPr>
            <a:cxnSpLocks/>
          </p:cNvCxnSpPr>
          <p:nvPr/>
        </p:nvCxnSpPr>
        <p:spPr>
          <a:xfrm flipH="1">
            <a:off x="2502568" y="1853856"/>
            <a:ext cx="457200" cy="1575144"/>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3D700BE5-3C03-45C8-B928-40BF8825C8F3}"/>
              </a:ext>
            </a:extLst>
          </p:cNvPr>
          <p:cNvCxnSpPr>
            <a:cxnSpLocks/>
          </p:cNvCxnSpPr>
          <p:nvPr/>
        </p:nvCxnSpPr>
        <p:spPr>
          <a:xfrm flipH="1">
            <a:off x="7840579" y="1416708"/>
            <a:ext cx="457200" cy="1575144"/>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334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6C8F0B-1389-47D3-B48E-2F5DFC00066E}"/>
              </a:ext>
            </a:extLst>
          </p:cNvPr>
          <p:cNvSpPr txBox="1"/>
          <p:nvPr/>
        </p:nvSpPr>
        <p:spPr>
          <a:xfrm>
            <a:off x="385010" y="1046748"/>
            <a:ext cx="9553074" cy="5170646"/>
          </a:xfrm>
          <a:prstGeom prst="rect">
            <a:avLst/>
          </a:prstGeom>
          <a:noFill/>
        </p:spPr>
        <p:txBody>
          <a:bodyPr wrap="square" rtlCol="0">
            <a:spAutoFit/>
          </a:bodyPr>
          <a:lstStyle/>
          <a:p>
            <a:pPr marL="285750" indent="-285750" algn="just">
              <a:buFont typeface="Arial" panose="020B0604020202020204" pitchFamily="34" charset="0"/>
              <a:buChar char="•"/>
            </a:pPr>
            <a:r>
              <a:rPr lang="en-US" sz="2200" dirty="0"/>
              <a:t>The next page is  your home page called  'My  school admissions.  </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dirty="0"/>
              <a:t>If  you can see  your child's  name on your  'My school admissions'  page, select the 'Start new application'  button below  the child's  name. </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dirty="0"/>
              <a:t>This button will only  be available for children  whose date  of birth falls  within a relevant age range. </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dirty="0"/>
              <a:t>Check existing  details and select the  ‘Next' button.  </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dirty="0"/>
              <a:t>If  your child’s name is not listed, select the ‘Start a new application for a child that is not listed below'  button.  </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dirty="0"/>
              <a:t>Enter  the  details requested about the child you are making the application for on the 'Child  details' page and select the  ‘Next' button. </a:t>
            </a:r>
            <a:endParaRPr lang="en-GB" sz="2200" dirty="0"/>
          </a:p>
        </p:txBody>
      </p:sp>
    </p:spTree>
    <p:extLst>
      <p:ext uri="{BB962C8B-B14F-4D97-AF65-F5344CB8AC3E}">
        <p14:creationId xmlns:p14="http://schemas.microsoft.com/office/powerpoint/2010/main" val="135014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6C8F0B-1389-47D3-B48E-2F5DFC00066E}"/>
              </a:ext>
            </a:extLst>
          </p:cNvPr>
          <p:cNvSpPr txBox="1"/>
          <p:nvPr/>
        </p:nvSpPr>
        <p:spPr>
          <a:xfrm>
            <a:off x="385010" y="1046748"/>
            <a:ext cx="9553074" cy="4493538"/>
          </a:xfrm>
          <a:prstGeom prst="rect">
            <a:avLst/>
          </a:prstGeom>
          <a:noFill/>
        </p:spPr>
        <p:txBody>
          <a:bodyPr wrap="square" rtlCol="0">
            <a:spAutoFit/>
          </a:bodyPr>
          <a:lstStyle/>
          <a:p>
            <a:pPr marL="285750" indent="-285750" algn="just">
              <a:buFont typeface="Arial" panose="020B0604020202020204" pitchFamily="34" charset="0"/>
              <a:buChar char="•"/>
            </a:pPr>
            <a:r>
              <a:rPr lang="en-US" sz="2200" dirty="0"/>
              <a:t>Please  remember  Council tax  account number: Some local  authorities  will ask  you to provide  this  information  for the address  where your child lives.  </a:t>
            </a:r>
          </a:p>
          <a:p>
            <a:pPr algn="just"/>
            <a:endParaRPr lang="en-US" sz="2200" dirty="0"/>
          </a:p>
          <a:p>
            <a:pPr marL="285750" indent="-285750" algn="just">
              <a:buFont typeface="Arial" panose="020B0604020202020204" pitchFamily="34" charset="0"/>
              <a:buChar char="•"/>
            </a:pPr>
            <a:r>
              <a:rPr lang="en-US" sz="2200" dirty="0"/>
              <a:t>For  more details select ‘Local  Authority details’ button  on  the  left hand side bar to see  your council’s policy on this.  ]</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b="1" dirty="0"/>
              <a:t>Child’s current  school:  </a:t>
            </a:r>
            <a:r>
              <a:rPr lang="en-US" sz="2200" dirty="0"/>
              <a:t>Please select the school  from the drop down list.  Only type  the  name of the school  in the box if  your child is at a nursery school  or you cannot see the current school name listed. </a:t>
            </a:r>
          </a:p>
          <a:p>
            <a:pPr algn="just"/>
            <a:endParaRPr lang="en-US" sz="2200" dirty="0"/>
          </a:p>
          <a:p>
            <a:pPr marL="285750" indent="-285750" algn="just">
              <a:buFont typeface="Arial" panose="020B0604020202020204" pitchFamily="34" charset="0"/>
              <a:buChar char="•"/>
            </a:pPr>
            <a:r>
              <a:rPr lang="en-US" sz="2200" b="1" dirty="0"/>
              <a:t>Twins or triplets:  </a:t>
            </a:r>
            <a:r>
              <a:rPr lang="en-US" sz="2200" dirty="0"/>
              <a:t>If  you have twins  or triplets  you  must make an application for each child and tick the multiple birth box. </a:t>
            </a:r>
            <a:endParaRPr lang="en-GB" sz="2200" dirty="0"/>
          </a:p>
        </p:txBody>
      </p:sp>
    </p:spTree>
    <p:extLst>
      <p:ext uri="{BB962C8B-B14F-4D97-AF65-F5344CB8AC3E}">
        <p14:creationId xmlns:p14="http://schemas.microsoft.com/office/powerpoint/2010/main" val="6326595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6C8F0B-1389-47D3-B48E-2F5DFC00066E}"/>
              </a:ext>
            </a:extLst>
          </p:cNvPr>
          <p:cNvSpPr txBox="1"/>
          <p:nvPr/>
        </p:nvSpPr>
        <p:spPr>
          <a:xfrm>
            <a:off x="240631" y="366911"/>
            <a:ext cx="11490158" cy="6124177"/>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200" dirty="0"/>
              <a:t>Add  your preferences in the order  you prefer them. </a:t>
            </a:r>
          </a:p>
          <a:p>
            <a:pPr marL="285750" indent="-285750" algn="just">
              <a:lnSpc>
                <a:spcPct val="150000"/>
              </a:lnSpc>
              <a:buFont typeface="Arial" panose="020B0604020202020204" pitchFamily="34" charset="0"/>
              <a:buChar char="•"/>
            </a:pPr>
            <a:r>
              <a:rPr lang="en-US" sz="2200" dirty="0"/>
              <a:t>You can select up to six schools.</a:t>
            </a:r>
          </a:p>
          <a:p>
            <a:pPr marL="285750" indent="-285750" algn="just">
              <a:lnSpc>
                <a:spcPct val="150000"/>
              </a:lnSpc>
              <a:buFont typeface="Arial" panose="020B0604020202020204" pitchFamily="34" charset="0"/>
              <a:buChar char="•"/>
            </a:pPr>
            <a:r>
              <a:rPr lang="en-US" sz="2200" dirty="0"/>
              <a:t>Make sure you include the  details  of any  brothers  or sisters who  will  be attending one of the schools  or linked schools  you  have applied for. If  you  do  not tell us  you  may  lose out on  a place allocated under  the sibling  criterion. </a:t>
            </a:r>
          </a:p>
          <a:p>
            <a:pPr marL="285750" indent="-285750" algn="just">
              <a:lnSpc>
                <a:spcPct val="150000"/>
              </a:lnSpc>
              <a:buFont typeface="Arial" panose="020B0604020202020204" pitchFamily="34" charset="0"/>
              <a:buChar char="•"/>
            </a:pPr>
            <a:r>
              <a:rPr lang="en-US" sz="2200" dirty="0"/>
              <a:t>Please be aware that not all schools have a medical or social criterion,  please check before selecting  your schools. </a:t>
            </a:r>
          </a:p>
          <a:p>
            <a:pPr marL="285750" indent="-285750" algn="just">
              <a:lnSpc>
                <a:spcPct val="150000"/>
              </a:lnSpc>
              <a:buFont typeface="Arial" panose="020B0604020202020204" pitchFamily="34" charset="0"/>
              <a:buChar char="•"/>
            </a:pPr>
            <a:r>
              <a:rPr lang="en-US" sz="2200" dirty="0"/>
              <a:t>If  the schools  you have selected  allow  medical  or social criteria  and  you would like your child to  be  considered under this  criterion  you must tick the relevant box  and attach supporting  evidence. You can attach documents once  you have submitted your application. If  you do  not provide the evidence to support  your  application, your  request  cannot be considered under that criterion.  </a:t>
            </a:r>
            <a:endParaRPr lang="en-GB" sz="2200" dirty="0"/>
          </a:p>
        </p:txBody>
      </p:sp>
    </p:spTree>
    <p:extLst>
      <p:ext uri="{BB962C8B-B14F-4D97-AF65-F5344CB8AC3E}">
        <p14:creationId xmlns:p14="http://schemas.microsoft.com/office/powerpoint/2010/main" val="36121432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6C8F0B-1389-47D3-B48E-2F5DFC00066E}"/>
              </a:ext>
            </a:extLst>
          </p:cNvPr>
          <p:cNvSpPr txBox="1"/>
          <p:nvPr/>
        </p:nvSpPr>
        <p:spPr>
          <a:xfrm>
            <a:off x="264694" y="874743"/>
            <a:ext cx="11490158" cy="510851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200" dirty="0"/>
              <a:t>Some schools ask  you to fill in extra forms called  supplementary information  forms (SIF). </a:t>
            </a:r>
          </a:p>
          <a:p>
            <a:pPr marL="285750" indent="-285750" algn="just">
              <a:lnSpc>
                <a:spcPct val="150000"/>
              </a:lnSpc>
              <a:buFont typeface="Arial" panose="020B0604020202020204" pitchFamily="34" charset="0"/>
              <a:buChar char="•"/>
            </a:pPr>
            <a:r>
              <a:rPr lang="en-US" sz="2200" dirty="0"/>
              <a:t>If  you do not fill in these forms and/or  send them direct to  the relevant school, you risk your chance of getting  a place at these schools.  </a:t>
            </a:r>
          </a:p>
          <a:p>
            <a:pPr marL="285750" indent="-285750" algn="just">
              <a:lnSpc>
                <a:spcPct val="150000"/>
              </a:lnSpc>
              <a:buFont typeface="Arial" panose="020B0604020202020204" pitchFamily="34" charset="0"/>
              <a:buChar char="•"/>
            </a:pPr>
            <a:r>
              <a:rPr lang="en-US" sz="2200" dirty="0"/>
              <a:t>It is  your responsibility to check that your online  application is fully completed and that you  have entered all  details correctly. </a:t>
            </a:r>
          </a:p>
          <a:p>
            <a:pPr marL="285750" indent="-285750" algn="just">
              <a:lnSpc>
                <a:spcPct val="150000"/>
              </a:lnSpc>
              <a:buFont typeface="Arial" panose="020B0604020202020204" pitchFamily="34" charset="0"/>
              <a:buChar char="•"/>
            </a:pPr>
            <a:r>
              <a:rPr lang="en-US" sz="2200" dirty="0"/>
              <a:t>If  you do not tick  certain boxes or enter relevant information (for example sibling box)  your application  will  not be  considered under that criterion.  </a:t>
            </a:r>
          </a:p>
          <a:p>
            <a:pPr marL="285750" indent="-285750" algn="just">
              <a:lnSpc>
                <a:spcPct val="150000"/>
              </a:lnSpc>
              <a:buFont typeface="Arial" panose="020B0604020202020204" pitchFamily="34" charset="0"/>
              <a:buChar char="•"/>
            </a:pPr>
            <a:r>
              <a:rPr lang="en-US" sz="2200" dirty="0"/>
              <a:t>Each time you fill  in the  information on a  page, make sure that you select ‘Next’ button or the  information  will  not be registered.</a:t>
            </a:r>
            <a:endParaRPr lang="en-GB" sz="2200" dirty="0"/>
          </a:p>
        </p:txBody>
      </p:sp>
    </p:spTree>
    <p:extLst>
      <p:ext uri="{BB962C8B-B14F-4D97-AF65-F5344CB8AC3E}">
        <p14:creationId xmlns:p14="http://schemas.microsoft.com/office/powerpoint/2010/main" val="244893067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28</TotalTime>
  <Words>785</Words>
  <Application>Microsoft Office PowerPoint</Application>
  <PresentationFormat>Widescreen</PresentationFormat>
  <Paragraphs>49</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Trebuchet MS</vt:lpstr>
      <vt:lpstr>Wingdings 3</vt:lpstr>
      <vt:lpstr>Facet</vt:lpstr>
      <vt:lpstr>Reception Admissions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Admissions</dc:title>
  <dc:creator>Hannah Rogers</dc:creator>
  <cp:lastModifiedBy>Hannah Rogers</cp:lastModifiedBy>
  <cp:revision>4</cp:revision>
  <dcterms:created xsi:type="dcterms:W3CDTF">2025-12-05T20:16:04Z</dcterms:created>
  <dcterms:modified xsi:type="dcterms:W3CDTF">2025-12-05T20:44:35Z</dcterms:modified>
</cp:coreProperties>
</file>